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497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292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950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53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78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822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114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716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280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20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406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76498-DD5D-4BB9-AB98-D361E26255E9}" type="datetimeFigureOut">
              <a:rPr lang="es-CL" smtClean="0"/>
              <a:t>08-03-2022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6BF9-3B2F-4405-949F-6E27F591FC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57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006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02ED48F-2E2F-42D8-B213-FB77D571C94B}"/>
              </a:ext>
            </a:extLst>
          </p:cNvPr>
          <p:cNvSpPr txBox="1"/>
          <p:nvPr/>
        </p:nvSpPr>
        <p:spPr>
          <a:xfrm>
            <a:off x="1147843" y="1130300"/>
            <a:ext cx="6845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Líderes no transporte de produtos perecíveis na América Latina, transporte de 60 milhões de toneladas por ano.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D5BB68-5EAD-4C29-A253-E7E7834D04A5}"/>
              </a:ext>
            </a:extLst>
          </p:cNvPr>
          <p:cNvSpPr txBox="1"/>
          <p:nvPr/>
        </p:nvSpPr>
        <p:spPr>
          <a:xfrm>
            <a:off x="1147842" y="2074589"/>
            <a:ext cx="70309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Temos uma história de 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35 anos de experiência de sucesso no mercado.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4171E8-0BF2-47BF-A94D-8311621B8410}"/>
              </a:ext>
            </a:extLst>
          </p:cNvPr>
          <p:cNvSpPr txBox="1"/>
          <p:nvPr/>
        </p:nvSpPr>
        <p:spPr>
          <a:xfrm>
            <a:off x="1147842" y="2957953"/>
            <a:ext cx="70309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Lidamos com 35% das exportações aéreas do Chile.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034615-C088-4FCD-8A2C-19A93E861ECC}"/>
              </a:ext>
            </a:extLst>
          </p:cNvPr>
          <p:cNvSpPr txBox="1"/>
          <p:nvPr/>
        </p:nvSpPr>
        <p:spPr>
          <a:xfrm>
            <a:off x="1147842" y="3841317"/>
            <a:ext cx="70309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Temos escritórios em 7 países da região e cobertura exclusiva em todo o mundo.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5D5D61-9FDC-4C41-BEAF-2077DE3F9C3E}"/>
              </a:ext>
            </a:extLst>
          </p:cNvPr>
          <p:cNvSpPr txBox="1"/>
          <p:nvPr/>
        </p:nvSpPr>
        <p:spPr>
          <a:xfrm>
            <a:off x="1101274" y="254000"/>
            <a:ext cx="33970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POR QUÊ </a:t>
            </a:r>
            <a:r>
              <a:rPr lang="es-ES" sz="2300" kern="2500" spc="30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NEXUS? </a:t>
            </a:r>
            <a:endParaRPr lang="es-CL" sz="2300" i="1" kern="2500" spc="30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055B26-4900-43F2-A083-7DAB6D318FCA}"/>
              </a:ext>
            </a:extLst>
          </p:cNvPr>
          <p:cNvSpPr txBox="1"/>
          <p:nvPr/>
        </p:nvSpPr>
        <p:spPr>
          <a:xfrm>
            <a:off x="1147842" y="4584981"/>
            <a:ext cx="7030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Transportamos todo o tipo de produtos e espécies; Perecíveis, Mercadorias Perigosas, </a:t>
            </a:r>
          </a:p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Valorizados, Animais Vivos, Carga Geral, Reefer e Projetos Especiais.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D368FC-DF23-4106-8234-45C5346A6539}"/>
              </a:ext>
            </a:extLst>
          </p:cNvPr>
          <p:cNvSpPr txBox="1"/>
          <p:nvPr/>
        </p:nvSpPr>
        <p:spPr>
          <a:xfrm>
            <a:off x="1147842" y="5379878"/>
            <a:ext cx="7030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Fazemos parte da WCA; Líder mundial em parcerias logísticas, CTN; Certificado Rede de Transportes BASC;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Aliança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negócios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comércio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seguro e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ativos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IATA.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4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C1E514-4261-4FAC-8F8D-7DC5B2BA44B5}"/>
              </a:ext>
            </a:extLst>
          </p:cNvPr>
          <p:cNvSpPr txBox="1"/>
          <p:nvPr/>
        </p:nvSpPr>
        <p:spPr>
          <a:xfrm>
            <a:off x="546100" y="889000"/>
            <a:ext cx="12843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PERECÍVEIS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C98F73-D54E-4F7A-8F19-6885FFEB9CAF}"/>
              </a:ext>
            </a:extLst>
          </p:cNvPr>
          <p:cNvSpPr txBox="1"/>
          <p:nvPr/>
        </p:nvSpPr>
        <p:spPr>
          <a:xfrm>
            <a:off x="4838700" y="888999"/>
            <a:ext cx="17684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CARGA GERAL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9879D8-1ED7-4EB9-9D80-332EEE5781E9}"/>
              </a:ext>
            </a:extLst>
          </p:cNvPr>
          <p:cNvSpPr txBox="1"/>
          <p:nvPr/>
        </p:nvSpPr>
        <p:spPr>
          <a:xfrm>
            <a:off x="546100" y="2235200"/>
            <a:ext cx="26516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MERCADORIAS PERIGOSAS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824374-6672-4CB6-88D6-668FCEA486F5}"/>
              </a:ext>
            </a:extLst>
          </p:cNvPr>
          <p:cNvSpPr txBox="1"/>
          <p:nvPr/>
        </p:nvSpPr>
        <p:spPr>
          <a:xfrm>
            <a:off x="4838700" y="2235199"/>
            <a:ext cx="17970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ANIMAIS VIVOS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1C9DC5-1ABE-4B3C-BD9A-AF980C72943C}"/>
              </a:ext>
            </a:extLst>
          </p:cNvPr>
          <p:cNvSpPr txBox="1"/>
          <p:nvPr/>
        </p:nvSpPr>
        <p:spPr>
          <a:xfrm>
            <a:off x="546100" y="3581399"/>
            <a:ext cx="865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REEFER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C43E83-41FA-47FC-906A-EB81ACA2377C}"/>
              </a:ext>
            </a:extLst>
          </p:cNvPr>
          <p:cNvSpPr txBox="1"/>
          <p:nvPr/>
        </p:nvSpPr>
        <p:spPr>
          <a:xfrm>
            <a:off x="4838700" y="3581398"/>
            <a:ext cx="10836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VALORES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7D412C-1DE5-408A-B7FB-FCE8AEA1D3EB}"/>
              </a:ext>
            </a:extLst>
          </p:cNvPr>
          <p:cNvSpPr txBox="1"/>
          <p:nvPr/>
        </p:nvSpPr>
        <p:spPr>
          <a:xfrm>
            <a:off x="546100" y="4974508"/>
            <a:ext cx="24311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PROJETOS ESPECIAIS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75F62D-196C-4086-B405-7A0EEAFF6E2D}"/>
              </a:ext>
            </a:extLst>
          </p:cNvPr>
          <p:cNvSpPr txBox="1"/>
          <p:nvPr/>
        </p:nvSpPr>
        <p:spPr>
          <a:xfrm>
            <a:off x="4838700" y="4974507"/>
            <a:ext cx="33060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ARMAZENAGEM E DISTRIBUIÇÃO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4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816B96-7C70-41FE-9B39-9D7B39D8CB57}"/>
              </a:ext>
            </a:extLst>
          </p:cNvPr>
          <p:cNvSpPr txBox="1"/>
          <p:nvPr/>
        </p:nvSpPr>
        <p:spPr>
          <a:xfrm>
            <a:off x="694874" y="228600"/>
            <a:ext cx="51978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TRANSPORTAMOS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PERECÍVEIS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C188B2-A761-4149-BF74-9A24E2505470}"/>
              </a:ext>
            </a:extLst>
          </p:cNvPr>
          <p:cNvSpPr txBox="1"/>
          <p:nvPr/>
        </p:nvSpPr>
        <p:spPr>
          <a:xfrm>
            <a:off x="1473200" y="1384300"/>
            <a:ext cx="6565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SOMOS LÍDERES NO TRANSPORTE DE FRUTAS E PEIXES FRESCOS </a:t>
            </a:r>
          </a:p>
          <a:p>
            <a:pPr algn="ctr"/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AÉREO, TANTO NO CHILE E NA AMÉRICA DO SUL </a:t>
            </a:r>
          </a:p>
          <a:p>
            <a:pPr algn="ctr"/>
            <a:endParaRPr lang="es-CL" sz="14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9DDC33-CDCF-447C-9B2E-39AF27ABB771}"/>
              </a:ext>
            </a:extLst>
          </p:cNvPr>
          <p:cNvSpPr txBox="1"/>
          <p:nvPr/>
        </p:nvSpPr>
        <p:spPr>
          <a:xfrm>
            <a:off x="1320800" y="1875999"/>
            <a:ext cx="6870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Enviamos aproximadamente 37% do mercado perecível do Chile </a:t>
            </a:r>
            <a:endParaRPr lang="es-CL" sz="1500" i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5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CF1385-1CD0-4236-84F3-F1E72001FCF9}"/>
              </a:ext>
            </a:extLst>
          </p:cNvPr>
          <p:cNvSpPr txBox="1"/>
          <p:nvPr/>
        </p:nvSpPr>
        <p:spPr>
          <a:xfrm>
            <a:off x="694874" y="228600"/>
            <a:ext cx="47202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ESTATISTICAS </a:t>
            </a:r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SALMÃO 2020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7A6943-6C3C-4C43-B9AC-996229616D60}"/>
              </a:ext>
            </a:extLst>
          </p:cNvPr>
          <p:cNvSpPr txBox="1"/>
          <p:nvPr/>
        </p:nvSpPr>
        <p:spPr>
          <a:xfrm>
            <a:off x="825500" y="1028700"/>
            <a:ext cx="8077200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3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NEXUS: LÍDER DE MERCADO NO TRANSPORTE AÉREO DE SALMÃO FRESCO </a:t>
            </a:r>
            <a:endParaRPr lang="es-CL" sz="163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7348FE-962B-44E9-A969-A2206D5FFF2F}"/>
              </a:ext>
            </a:extLst>
          </p:cNvPr>
          <p:cNvSpPr txBox="1"/>
          <p:nvPr/>
        </p:nvSpPr>
        <p:spPr>
          <a:xfrm>
            <a:off x="990600" y="1436132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DE QUILOS DE SALMÃO ENVIADOS 2020: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177.971.747 KG APP. </a:t>
            </a:r>
            <a:endParaRPr lang="es-CL" b="1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1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7B5764-BDBC-4DCA-A22D-9FE0CF27AA53}"/>
              </a:ext>
            </a:extLst>
          </p:cNvPr>
          <p:cNvSpPr txBox="1"/>
          <p:nvPr/>
        </p:nvSpPr>
        <p:spPr>
          <a:xfrm>
            <a:off x="694874" y="228600"/>
            <a:ext cx="56733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ESTATISTICAS </a:t>
            </a:r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FRUTA FRESCA 2020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075309-D0B8-4F19-AE0E-D52339D6674D}"/>
              </a:ext>
            </a:extLst>
          </p:cNvPr>
          <p:cNvSpPr txBox="1"/>
          <p:nvPr/>
        </p:nvSpPr>
        <p:spPr>
          <a:xfrm>
            <a:off x="825500" y="1028700"/>
            <a:ext cx="8077200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3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NEXUS: LÍDER DE MERCADO EM TRANSPORTE AÉREO DE FRUTAS FRESCAS </a:t>
            </a:r>
            <a:endParaRPr lang="es-CL" sz="163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406A3-9D7B-421E-91FF-6C350B070E1A}"/>
              </a:ext>
            </a:extLst>
          </p:cNvPr>
          <p:cNvSpPr txBox="1"/>
          <p:nvPr/>
        </p:nvSpPr>
        <p:spPr>
          <a:xfrm>
            <a:off x="736600" y="1424464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DE QUILOS DE FRUTAS FRESCA ENVIADOS 2020: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34.000MM KG APP. </a:t>
            </a:r>
            <a:endParaRPr lang="es-CL" b="1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1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AA5BEA-65D6-470A-8FCC-A06DD387FB7F}"/>
              </a:ext>
            </a:extLst>
          </p:cNvPr>
          <p:cNvSpPr txBox="1"/>
          <p:nvPr/>
        </p:nvSpPr>
        <p:spPr>
          <a:xfrm>
            <a:off x="694874" y="241300"/>
            <a:ext cx="44278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TRANSPORTAMOS </a:t>
            </a:r>
          </a:p>
          <a:p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MERCADORIAS PERIGOSAS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97A4121-2F44-4E38-80BB-BF1F431E460C}"/>
              </a:ext>
            </a:extLst>
          </p:cNvPr>
          <p:cNvSpPr txBox="1"/>
          <p:nvPr/>
        </p:nvSpPr>
        <p:spPr>
          <a:xfrm>
            <a:off x="1397000" y="1968500"/>
            <a:ext cx="674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EQUIPE ESPECIALIZADA COM MAIS DE 30 ANOS DE EXPERIÊNCIA </a:t>
            </a:r>
            <a:endParaRPr lang="es-CL" sz="16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91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603DD6-89E3-49B7-9847-4C95DCB6A569}"/>
              </a:ext>
            </a:extLst>
          </p:cNvPr>
          <p:cNvSpPr txBox="1"/>
          <p:nvPr/>
        </p:nvSpPr>
        <p:spPr>
          <a:xfrm>
            <a:off x="656774" y="228600"/>
            <a:ext cx="61411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TRANSPORTAMOS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ANIMAIS VIVOS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9BFA29A-8B49-419E-9498-C7062654D75F}"/>
              </a:ext>
            </a:extLst>
          </p:cNvPr>
          <p:cNvSpPr txBox="1"/>
          <p:nvPr/>
        </p:nvSpPr>
        <p:spPr>
          <a:xfrm>
            <a:off x="1409700" y="1739816"/>
            <a:ext cx="6565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BEM-ESTAR ANIMAL E DESENVOLVIMENTO INTEGRAL </a:t>
            </a:r>
            <a:endParaRPr lang="es-CL" sz="15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565358-D203-4FCB-AB75-D2FE83A13E17}"/>
              </a:ext>
            </a:extLst>
          </p:cNvPr>
          <p:cNvSpPr txBox="1"/>
          <p:nvPr/>
        </p:nvSpPr>
        <p:spPr>
          <a:xfrm>
            <a:off x="1257300" y="1990299"/>
            <a:ext cx="6870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todos os procedimentos de exportação e importação de animais </a:t>
            </a:r>
            <a:endParaRPr lang="es-CL" sz="1500" i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1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8F2921-BA6A-43CF-A644-0442BC45343C}"/>
              </a:ext>
            </a:extLst>
          </p:cNvPr>
          <p:cNvSpPr txBox="1"/>
          <p:nvPr/>
        </p:nvSpPr>
        <p:spPr>
          <a:xfrm>
            <a:off x="694874" y="228600"/>
            <a:ext cx="44502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TRANSPORTAMOS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REEFER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BB0D66-54F6-4631-BBB2-BBCBC7038E3A}"/>
              </a:ext>
            </a:extLst>
          </p:cNvPr>
          <p:cNvSpPr txBox="1"/>
          <p:nvPr/>
        </p:nvSpPr>
        <p:spPr>
          <a:xfrm>
            <a:off x="1397000" y="1727200"/>
            <a:ext cx="6565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NOSSA DIVISÃO REEFER TRABALHA COM </a:t>
            </a:r>
          </a:p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OS MAIORES EXPORTADORES </a:t>
            </a:r>
            <a:endParaRPr lang="es-CL" sz="1500" spc="15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0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1E7ABB-F5FA-4D42-AA14-D8BC60A4E711}"/>
              </a:ext>
            </a:extLst>
          </p:cNvPr>
          <p:cNvSpPr txBox="1"/>
          <p:nvPr/>
        </p:nvSpPr>
        <p:spPr>
          <a:xfrm>
            <a:off x="694874" y="228600"/>
            <a:ext cx="50975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TRANSPORTAMOS MATERIAIS</a:t>
            </a:r>
          </a:p>
          <a:p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VALIOSOS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8AC89-F787-41EE-9616-71ECE5155B6B}"/>
              </a:ext>
            </a:extLst>
          </p:cNvPr>
          <p:cNvSpPr txBox="1"/>
          <p:nvPr/>
        </p:nvSpPr>
        <p:spPr>
          <a:xfrm>
            <a:off x="1435100" y="2336800"/>
            <a:ext cx="6565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TRABALHAMOS COM RASTREABILIDADE COMPLETA </a:t>
            </a:r>
          </a:p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 TRANSPORTE DE METAIS </a:t>
            </a:r>
            <a:endParaRPr lang="es-CL" sz="1500" spc="15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0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686D3C-34BA-4AC2-822D-8655A3F8B7E6}"/>
              </a:ext>
            </a:extLst>
          </p:cNvPr>
          <p:cNvSpPr txBox="1"/>
          <p:nvPr/>
        </p:nvSpPr>
        <p:spPr>
          <a:xfrm>
            <a:off x="694874" y="228600"/>
            <a:ext cx="41392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PROJETOS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ESPECIAIS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E7081B-29CD-44FB-BC92-496D4CF3F9EE}"/>
              </a:ext>
            </a:extLst>
          </p:cNvPr>
          <p:cNvSpPr txBox="1"/>
          <p:nvPr/>
        </p:nvSpPr>
        <p:spPr>
          <a:xfrm>
            <a:off x="1435100" y="1054100"/>
            <a:ext cx="6565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OFERECEMOS UM ATENDIMENTO ESPECIALIZADO </a:t>
            </a:r>
          </a:p>
          <a:p>
            <a:pPr algn="ctr"/>
            <a:r>
              <a:rPr lang="es-ES" sz="1500" spc="15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 RASTREABILIDADE DA ORIGEM AO DESTINO </a:t>
            </a:r>
            <a:endParaRPr lang="es-CL" sz="1500" spc="15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3DB89B-4FAD-4C1F-925A-136EEF677F87}"/>
              </a:ext>
            </a:extLst>
          </p:cNvPr>
          <p:cNvSpPr txBox="1"/>
          <p:nvPr/>
        </p:nvSpPr>
        <p:spPr>
          <a:xfrm>
            <a:off x="2260600" y="1938914"/>
            <a:ext cx="605790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 especializado, fotografias na carga e descarga </a:t>
            </a:r>
            <a:endParaRPr lang="es-CL" sz="127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E67212-9A3E-4E1E-A085-39BAD7087DD3}"/>
              </a:ext>
            </a:extLst>
          </p:cNvPr>
          <p:cNvSpPr txBox="1"/>
          <p:nvPr/>
        </p:nvSpPr>
        <p:spPr>
          <a:xfrm>
            <a:off x="2260600" y="2358630"/>
            <a:ext cx="605790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Acompanhar se necessário </a:t>
            </a:r>
            <a:endParaRPr lang="es-CL" sz="127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443707-5536-438B-91CA-A3F46E4653B7}"/>
              </a:ext>
            </a:extLst>
          </p:cNvPr>
          <p:cNvSpPr txBox="1"/>
          <p:nvPr/>
        </p:nvSpPr>
        <p:spPr>
          <a:xfrm>
            <a:off x="2260600" y="2778345"/>
            <a:ext cx="605790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Embalagem protetora e apresentação para transporte </a:t>
            </a:r>
            <a:endParaRPr lang="es-CL" sz="127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C1B605-16BB-4DCA-8067-63219661457F}"/>
              </a:ext>
            </a:extLst>
          </p:cNvPr>
          <p:cNvSpPr txBox="1"/>
          <p:nvPr/>
        </p:nvSpPr>
        <p:spPr>
          <a:xfrm>
            <a:off x="2260600" y="3198061"/>
            <a:ext cx="605790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Nexus pode fazer o seguro se solicitado </a:t>
            </a:r>
            <a:endParaRPr lang="es-CL" sz="127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9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48C7E7-0E76-45CD-90BD-6F7025960DFB}"/>
              </a:ext>
            </a:extLst>
          </p:cNvPr>
          <p:cNvSpPr txBox="1"/>
          <p:nvPr/>
        </p:nvSpPr>
        <p:spPr>
          <a:xfrm>
            <a:off x="5689600" y="381000"/>
            <a:ext cx="331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CONECTANDO </a:t>
            </a:r>
          </a:p>
          <a:p>
            <a:r>
              <a:rPr lang="es-CL" sz="300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CONTINENTES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D89DD4-3343-432B-9732-F0DB04BC4D10}"/>
              </a:ext>
            </a:extLst>
          </p:cNvPr>
          <p:cNvSpPr txBox="1"/>
          <p:nvPr/>
        </p:nvSpPr>
        <p:spPr>
          <a:xfrm>
            <a:off x="5543550" y="4013200"/>
            <a:ext cx="36385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spc="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LÍDERES EM SERVIÇO </a:t>
            </a:r>
          </a:p>
          <a:p>
            <a:r>
              <a:rPr lang="es-ES" sz="1900" spc="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INTERNACIONAL DE </a:t>
            </a:r>
          </a:p>
          <a:p>
            <a:r>
              <a:rPr lang="es-ES" sz="1900" spc="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TRANSPORTE AÉREO, </a:t>
            </a:r>
          </a:p>
          <a:p>
            <a:r>
              <a:rPr lang="es-ES" sz="1900" spc="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MARÍTIMO E TERRESTRE </a:t>
            </a:r>
            <a:endParaRPr lang="es-CL" sz="1900" spc="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F88E1C-D43D-4C14-BA50-CD8684D1AD8B}"/>
              </a:ext>
            </a:extLst>
          </p:cNvPr>
          <p:cNvSpPr txBox="1"/>
          <p:nvPr/>
        </p:nvSpPr>
        <p:spPr>
          <a:xfrm>
            <a:off x="5543550" y="5275084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PROJETOS ESPECIAIS E LOGÍSTICA GLOBAL </a:t>
            </a:r>
            <a:endParaRPr lang="es-CL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39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8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651AD2-0287-4102-BD9A-6E0F96395A5A}"/>
              </a:ext>
            </a:extLst>
          </p:cNvPr>
          <p:cNvSpPr txBox="1"/>
          <p:nvPr/>
        </p:nvSpPr>
        <p:spPr>
          <a:xfrm>
            <a:off x="694874" y="228600"/>
            <a:ext cx="56800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ARMAZENAGEM E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DISTRIBUIÇÃO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7D4019-34DA-4D30-A799-3E5995A7E140}"/>
              </a:ext>
            </a:extLst>
          </p:cNvPr>
          <p:cNvSpPr txBox="1"/>
          <p:nvPr/>
        </p:nvSpPr>
        <p:spPr>
          <a:xfrm>
            <a:off x="1447800" y="1244600"/>
            <a:ext cx="656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TEMOS ARMAZÉNS PRÓPRIOS EM DIFERENTES PARTES </a:t>
            </a:r>
          </a:p>
          <a:p>
            <a:pPr algn="ctr"/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 CHILE E DOS ESTADOS UNIDOS </a:t>
            </a:r>
            <a:endParaRPr lang="es-CL" sz="14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A1535E-B6E1-49C5-8396-3354E33EE173}"/>
              </a:ext>
            </a:extLst>
          </p:cNvPr>
          <p:cNvSpPr txBox="1"/>
          <p:nvPr/>
        </p:nvSpPr>
        <p:spPr>
          <a:xfrm>
            <a:off x="1295400" y="1685499"/>
            <a:ext cx="6870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 com localização estratégica o que nos permite ter uma rápida </a:t>
            </a:r>
          </a:p>
          <a:p>
            <a:pPr algn="ctr"/>
            <a:r>
              <a:rPr lang="es-ES" sz="15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às principais rodovias. </a:t>
            </a:r>
            <a:endParaRPr lang="es-CL" sz="1500" i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1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3B96BF-9EDB-4798-A1BF-82944D57E13E}"/>
              </a:ext>
            </a:extLst>
          </p:cNvPr>
          <p:cNvSpPr txBox="1"/>
          <p:nvPr/>
        </p:nvSpPr>
        <p:spPr>
          <a:xfrm>
            <a:off x="694874" y="228600"/>
            <a:ext cx="56800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ARMAZENAGEM E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DISTRIBUIÇÃO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D61B7-C0E9-472B-A737-D5B748D997C1}"/>
              </a:ext>
            </a:extLst>
          </p:cNvPr>
          <p:cNvSpPr txBox="1"/>
          <p:nvPr/>
        </p:nvSpPr>
        <p:spPr>
          <a:xfrm>
            <a:off x="694874" y="1066800"/>
            <a:ext cx="166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Adega Quilicura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C50D78-4250-42CC-AC1F-8EB5A4CD3940}"/>
              </a:ext>
            </a:extLst>
          </p:cNvPr>
          <p:cNvSpPr txBox="1"/>
          <p:nvPr/>
        </p:nvSpPr>
        <p:spPr>
          <a:xfrm>
            <a:off x="4809674" y="1066800"/>
            <a:ext cx="1391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Vinícola Renca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2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011CDE-D7D6-4142-9E67-407A7B7DB311}"/>
              </a:ext>
            </a:extLst>
          </p:cNvPr>
          <p:cNvSpPr txBox="1"/>
          <p:nvPr/>
        </p:nvSpPr>
        <p:spPr>
          <a:xfrm>
            <a:off x="694874" y="228600"/>
            <a:ext cx="56800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ARMAZENAGEM E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DISTRIBUIÇÃO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9E86C6-AB1D-40DE-9F94-D6C860CA27BF}"/>
              </a:ext>
            </a:extLst>
          </p:cNvPr>
          <p:cNvSpPr txBox="1"/>
          <p:nvPr/>
        </p:nvSpPr>
        <p:spPr>
          <a:xfrm>
            <a:off x="694874" y="1066800"/>
            <a:ext cx="27299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Armazém Amex Logistics - EUA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D53EA4-958B-4834-9841-25CA8C4937F5}"/>
              </a:ext>
            </a:extLst>
          </p:cNvPr>
          <p:cNvSpPr txBox="1"/>
          <p:nvPr/>
        </p:nvSpPr>
        <p:spPr>
          <a:xfrm>
            <a:off x="4809674" y="1066800"/>
            <a:ext cx="19987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Armazém Armazém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2C06A3-F1B6-4475-B41A-48577F17BBD5}"/>
              </a:ext>
            </a:extLst>
          </p:cNvPr>
          <p:cNvSpPr txBox="1"/>
          <p:nvPr/>
        </p:nvSpPr>
        <p:spPr>
          <a:xfrm>
            <a:off x="777224" y="3835400"/>
            <a:ext cx="26965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Vinícola SAKE - Puerto Montt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320DA9-A15E-4761-8FE4-D95D61DFC2DE}"/>
              </a:ext>
            </a:extLst>
          </p:cNvPr>
          <p:cNvSpPr txBox="1"/>
          <p:nvPr/>
        </p:nvSpPr>
        <p:spPr>
          <a:xfrm>
            <a:off x="4892024" y="3835400"/>
            <a:ext cx="15744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i="1" dirty="0" err="1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Armazém</a:t>
            </a:r>
            <a:r>
              <a:rPr lang="es-ES" sz="135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TEISA </a:t>
            </a:r>
            <a:endParaRPr lang="es-CL" sz="1350" i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0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76518E-F709-4DC5-AAE4-C2B94B9D1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3" y="967833"/>
            <a:ext cx="8333954" cy="7254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9240C4-1199-408A-B9E6-8D7682DB5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3" y="1592279"/>
            <a:ext cx="8333954" cy="6950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E325F-EAEC-45FB-887E-31BAA25C3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3" y="2319928"/>
            <a:ext cx="8333954" cy="5730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1B02B4-4A4F-4CAC-AE31-006B29BA6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3" y="2808425"/>
            <a:ext cx="8333954" cy="76816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6D5B421-C159-4994-9F0B-0066FEE2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3427780"/>
            <a:ext cx="8321761" cy="6096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DD0843C-95B2-44E2-A91F-97F9720DF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4037433"/>
            <a:ext cx="8321761" cy="6523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A8EB3F-BB0F-4522-8B9D-03C952311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4647086"/>
            <a:ext cx="8321761" cy="6096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AADE2DB-0BA2-41CC-9437-0A0CEB9531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5256739"/>
            <a:ext cx="8321761" cy="54259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E507C3-B032-473B-B30C-2D766667D9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5789513"/>
            <a:ext cx="8321761" cy="63403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CF0C2E0-D942-45AB-B05B-E1BDEF1D4A3C}"/>
              </a:ext>
            </a:extLst>
          </p:cNvPr>
          <p:cNvSpPr txBox="1"/>
          <p:nvPr/>
        </p:nvSpPr>
        <p:spPr>
          <a:xfrm>
            <a:off x="303423" y="228600"/>
            <a:ext cx="584134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17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ALGUNS DE </a:t>
            </a:r>
            <a:r>
              <a:rPr lang="es-ES" sz="2300" kern="2500" spc="17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NOSSOS CLIENTES </a:t>
            </a:r>
            <a:endParaRPr lang="es-CL" sz="2300" i="1" kern="2500" spc="17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51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AD05A0-9123-412B-A536-3C636C345823}"/>
              </a:ext>
            </a:extLst>
          </p:cNvPr>
          <p:cNvSpPr txBox="1"/>
          <p:nvPr/>
        </p:nvSpPr>
        <p:spPr>
          <a:xfrm>
            <a:off x="469900" y="3835400"/>
            <a:ext cx="401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Nexus Logística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agente de cargas comum. O nosso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sucesso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resultado da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capacidade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desenvolvemos para detectar rapidamente as necessidades de cada cliente, realizando operações personalizadas, de forma a satisfazer de forma consistente qualquer exigência. Por esse motivo, a maioria de nossos clientes está conosco desde o início de nossa trajetória. </a:t>
            </a:r>
          </a:p>
          <a:p>
            <a:pPr algn="just"/>
            <a:endParaRPr lang="es-ES" sz="1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2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 longo dos anos, desenvolvemos grandes projetos a pedido dos nossos clientes. </a:t>
            </a:r>
            <a:endParaRPr lang="es-CL" sz="1200" i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E15697-4BC7-48CD-BBB4-98F5D6E81393}"/>
              </a:ext>
            </a:extLst>
          </p:cNvPr>
          <p:cNvSpPr txBox="1"/>
          <p:nvPr/>
        </p:nvSpPr>
        <p:spPr>
          <a:xfrm>
            <a:off x="4635500" y="3835400"/>
            <a:ext cx="401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 equipe de trabalho conta com executivos operacionais preocupados e experientes, que juntamente com a gestão, dispõem de uma ampla variedade de recursos e ferramentas para obter ótimos resultados em cada desafio e situação. </a:t>
            </a:r>
          </a:p>
          <a:p>
            <a:pPr algn="just"/>
            <a:endParaRPr lang="es-ES" sz="1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s-ES" sz="1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Estamos prontos para novos desafios! </a:t>
            </a:r>
          </a:p>
        </p:txBody>
      </p:sp>
    </p:spTree>
    <p:extLst>
      <p:ext uri="{BB962C8B-B14F-4D97-AF65-F5344CB8AC3E}">
        <p14:creationId xmlns:p14="http://schemas.microsoft.com/office/powerpoint/2010/main" val="795692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73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6D61D6-90F8-4E96-A5A1-620BF73D0E9B}"/>
              </a:ext>
            </a:extLst>
          </p:cNvPr>
          <p:cNvSpPr txBox="1"/>
          <p:nvPr/>
        </p:nvSpPr>
        <p:spPr>
          <a:xfrm>
            <a:off x="1193800" y="698500"/>
            <a:ext cx="19062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MISSÃO </a:t>
            </a:r>
            <a:endParaRPr lang="es-CL" sz="3000" spc="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E6E4E1-B28D-4F5F-926A-04D945BD3D18}"/>
              </a:ext>
            </a:extLst>
          </p:cNvPr>
          <p:cNvSpPr txBox="1"/>
          <p:nvPr/>
        </p:nvSpPr>
        <p:spPr>
          <a:xfrm>
            <a:off x="1193800" y="1822292"/>
            <a:ext cx="1802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VISÃO </a:t>
            </a:r>
            <a:endParaRPr lang="es-CL" sz="3000" spc="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D35FEF-1A69-4B8D-B19A-FBAE385FF4C4}"/>
              </a:ext>
            </a:extLst>
          </p:cNvPr>
          <p:cNvSpPr txBox="1"/>
          <p:nvPr/>
        </p:nvSpPr>
        <p:spPr>
          <a:xfrm>
            <a:off x="1193800" y="1252498"/>
            <a:ext cx="759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Fornecer soluções logísticas abrangentes e atendimento personalizado aos nossos clientes, criando </a:t>
            </a:r>
          </a:p>
          <a:p>
            <a:r>
              <a:rPr lang="es-E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confiança e segurança, atendendo suas necessidades com nossa vasta experiência no mercado. </a:t>
            </a:r>
            <a:endParaRPr lang="es-CL" sz="1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57F00B-FE4E-44DC-8EB2-DDE26C8F0517}"/>
              </a:ext>
            </a:extLst>
          </p:cNvPr>
          <p:cNvSpPr txBox="1"/>
          <p:nvPr/>
        </p:nvSpPr>
        <p:spPr>
          <a:xfrm>
            <a:off x="1193801" y="2376290"/>
            <a:ext cx="759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Continuar a ser líderes logísticos na região, aceitando novos desafios e adaptando-se rapidamente às mudanças no comércio mundial. </a:t>
            </a:r>
            <a:endParaRPr lang="es-CL" sz="1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2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AFCD42-1C2E-4F54-B2F9-BA0241271319}"/>
              </a:ext>
            </a:extLst>
          </p:cNvPr>
          <p:cNvSpPr txBox="1"/>
          <p:nvPr/>
        </p:nvSpPr>
        <p:spPr>
          <a:xfrm>
            <a:off x="482600" y="4800600"/>
            <a:ext cx="2315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QUEM </a:t>
            </a:r>
          </a:p>
          <a:p>
            <a:r>
              <a:rPr lang="es-ES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SOMOS ? </a:t>
            </a:r>
            <a:endParaRPr lang="es-CL" sz="3000" spc="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DD0AFE-481A-4DB8-981E-163DEFA40B78}"/>
              </a:ext>
            </a:extLst>
          </p:cNvPr>
          <p:cNvSpPr txBox="1"/>
          <p:nvPr/>
        </p:nvSpPr>
        <p:spPr>
          <a:xfrm>
            <a:off x="2967948" y="4723655"/>
            <a:ext cx="5795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Somos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líderes no mercado, com mais de 35 anos de experiência de sucesso </a:t>
            </a:r>
            <a:r>
              <a:rPr lang="es-E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dedicada a serviços de transporte aéreo, marítimo e terrestre de cargas nacionais e internacionais e centros customizados de armazenagem e distribuição, fornecendo soluções logísticas abrangentes para toda a cadeia de nossos clientes. </a:t>
            </a:r>
            <a:endParaRPr lang="es-CL" sz="1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8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0D4D6BB-EA52-4E40-9A9B-0E6DAC82D1D1}"/>
              </a:ext>
            </a:extLst>
          </p:cNvPr>
          <p:cNvSpPr txBox="1"/>
          <p:nvPr/>
        </p:nvSpPr>
        <p:spPr>
          <a:xfrm>
            <a:off x="88900" y="393700"/>
            <a:ext cx="50497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NOSSOS SERVIÇOS </a:t>
            </a:r>
            <a:endParaRPr lang="es-CL" sz="3000" spc="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C8C2F8-25D0-44E5-9A54-F4F2BFA36F6C}"/>
              </a:ext>
            </a:extLst>
          </p:cNvPr>
          <p:cNvSpPr txBox="1"/>
          <p:nvPr/>
        </p:nvSpPr>
        <p:spPr>
          <a:xfrm>
            <a:off x="228600" y="4271392"/>
            <a:ext cx="26543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Charters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Carga superdimensionada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Intermodal / Multimodal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Consolidação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carga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Projetos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carga geral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Mercadorias Perigosas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Animais Vivos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Valores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Perecível </a:t>
            </a:r>
          </a:p>
          <a:p>
            <a:endParaRPr lang="es-CL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621D90-7BB8-4C82-9503-EA4E4ACD2263}"/>
              </a:ext>
            </a:extLst>
          </p:cNvPr>
          <p:cNvSpPr txBox="1"/>
          <p:nvPr/>
        </p:nvSpPr>
        <p:spPr>
          <a:xfrm>
            <a:off x="3244850" y="4271392"/>
            <a:ext cx="265430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Charters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FCL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LCL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Carga solta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Roll On Roll Off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Intermodal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Carga superdimensionada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Consolidação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carga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carga geral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Mercadorias Perigosas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Valores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Perecível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frigorífico </a:t>
            </a:r>
            <a:endParaRPr lang="es-CL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BB0624-B27C-4F19-A64C-95A140F36E50}"/>
              </a:ext>
            </a:extLst>
          </p:cNvPr>
          <p:cNvSpPr txBox="1"/>
          <p:nvPr/>
        </p:nvSpPr>
        <p:spPr>
          <a:xfrm>
            <a:off x="6261100" y="4271392"/>
            <a:ext cx="26543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FTL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LTL consolidado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A granel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Intermodal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Projetos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Consolidação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carga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carga </a:t>
            </a:r>
            <a:r>
              <a:rPr lang="es-E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geral</a:t>
            </a:r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Mercadorias Perigosas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Animais Vivos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de Valores </a:t>
            </a:r>
          </a:p>
          <a:p>
            <a:r>
              <a:rPr lang="es-E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 Transporte Perecível </a:t>
            </a:r>
            <a:endParaRPr lang="es-CL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BA641B-16AF-422E-987C-0D8709DA9110}"/>
              </a:ext>
            </a:extLst>
          </p:cNvPr>
          <p:cNvSpPr txBox="1"/>
          <p:nvPr/>
        </p:nvSpPr>
        <p:spPr>
          <a:xfrm>
            <a:off x="228600" y="3487698"/>
            <a:ext cx="226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SERVIÇO DE </a:t>
            </a:r>
          </a:p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TRANSPORTE AÉREO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877B8D-D010-4B0D-B175-8DC22158D4AE}"/>
              </a:ext>
            </a:extLst>
          </p:cNvPr>
          <p:cNvSpPr txBox="1"/>
          <p:nvPr/>
        </p:nvSpPr>
        <p:spPr>
          <a:xfrm>
            <a:off x="3159125" y="3487698"/>
            <a:ext cx="282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SERVIÇO DE </a:t>
            </a:r>
          </a:p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TRANSPORTE MARÍTIMO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DC57E3-8FC4-4BFE-9E21-F7F13D4858BA}"/>
              </a:ext>
            </a:extLst>
          </p:cNvPr>
          <p:cNvSpPr txBox="1"/>
          <p:nvPr/>
        </p:nvSpPr>
        <p:spPr>
          <a:xfrm>
            <a:off x="6261100" y="3487698"/>
            <a:ext cx="282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SERVIÇO DE </a:t>
            </a:r>
          </a:p>
          <a:p>
            <a:r>
              <a:rPr lang="es-CL" sz="16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TRANSPORTE TERRESTRE </a:t>
            </a:r>
          </a:p>
        </p:txBody>
      </p:sp>
    </p:spTree>
    <p:extLst>
      <p:ext uri="{BB962C8B-B14F-4D97-AF65-F5344CB8AC3E}">
        <p14:creationId xmlns:p14="http://schemas.microsoft.com/office/powerpoint/2010/main" val="69407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01D9C9C-8506-4DEF-9FFD-F04D811FF19E}"/>
              </a:ext>
            </a:extLst>
          </p:cNvPr>
          <p:cNvSpPr txBox="1"/>
          <p:nvPr/>
        </p:nvSpPr>
        <p:spPr>
          <a:xfrm>
            <a:off x="228600" y="254000"/>
            <a:ext cx="42546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SEDE DA NEXUS/ </a:t>
            </a:r>
            <a:r>
              <a:rPr lang="es-ES" sz="2300" i="1" kern="2500" spc="3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Chile </a:t>
            </a:r>
            <a:endParaRPr lang="es-CL" sz="2300" i="1" kern="2500" spc="3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9F2F56-8104-423A-BDF4-C84AD4503232}"/>
              </a:ext>
            </a:extLst>
          </p:cNvPr>
          <p:cNvSpPr txBox="1"/>
          <p:nvPr/>
        </p:nvSpPr>
        <p:spPr>
          <a:xfrm>
            <a:off x="6781800" y="1854200"/>
            <a:ext cx="1286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spc="3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SANTIAGO </a:t>
            </a:r>
            <a:endParaRPr lang="es-CL" sz="1200" spc="3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25B272-8481-4D6D-86C3-D6E1A421CE26}"/>
              </a:ext>
            </a:extLst>
          </p:cNvPr>
          <p:cNvSpPr txBox="1"/>
          <p:nvPr/>
        </p:nvSpPr>
        <p:spPr>
          <a:xfrm>
            <a:off x="6781800" y="3742898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spc="3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MONTE PORTO </a:t>
            </a:r>
            <a:endParaRPr lang="es-CL" sz="1200" spc="3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3A37FD-98A6-4FD7-9208-835CF9392954}"/>
              </a:ext>
            </a:extLst>
          </p:cNvPr>
          <p:cNvSpPr txBox="1"/>
          <p:nvPr/>
        </p:nvSpPr>
        <p:spPr>
          <a:xfrm>
            <a:off x="1136678" y="914400"/>
            <a:ext cx="19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100 TRABALHADORES </a:t>
            </a:r>
            <a:endParaRPr lang="es-CL" sz="1400" dirty="0">
              <a:solidFill>
                <a:schemeClr val="bg2">
                  <a:lumMod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9AF6CA-32E1-4D33-B75A-7176CD2555A5}"/>
              </a:ext>
            </a:extLst>
          </p:cNvPr>
          <p:cNvSpPr txBox="1"/>
          <p:nvPr/>
        </p:nvSpPr>
        <p:spPr>
          <a:xfrm>
            <a:off x="660400" y="1231324"/>
            <a:ext cx="266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Edifício Marriott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Av. Kennedy 5757, de 201-202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Torre Leste, Las Condes </a:t>
            </a:r>
          </a:p>
          <a:p>
            <a:r>
              <a:rPr lang="es-CL" sz="137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Telefone: (+562) 27950100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7549DA-E005-47E2-8926-D25F64386DF1}"/>
              </a:ext>
            </a:extLst>
          </p:cNvPr>
          <p:cNvSpPr txBox="1"/>
          <p:nvPr/>
        </p:nvSpPr>
        <p:spPr>
          <a:xfrm>
            <a:off x="660400" y="2512823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ENEA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Downtown Airport Building Avda. A. Vespucio Oriente 1309, Of. 502. Pudahuel, Santiago, Chile </a:t>
            </a:r>
          </a:p>
          <a:p>
            <a:r>
              <a:rPr lang="es-CL" sz="137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 (+562) 32025972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21F77E-D9EE-472E-B3DE-A08702B1B3CA}"/>
              </a:ext>
            </a:extLst>
          </p:cNvPr>
          <p:cNvSpPr txBox="1"/>
          <p:nvPr/>
        </p:nvSpPr>
        <p:spPr>
          <a:xfrm>
            <a:off x="660400" y="3919497"/>
            <a:ext cx="304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do Aeroporto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Osvaldo Croquevielle 2207, Of. 403,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Edifício EOS, Pudahuel, </a:t>
            </a:r>
          </a:p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Santiago do Chile </a:t>
            </a:r>
          </a:p>
          <a:p>
            <a:r>
              <a:rPr lang="es-CL" sz="137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Telefone: (+56 2) 32206610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A08A0E-A70B-4B5D-8E52-867B4B42EC39}"/>
              </a:ext>
            </a:extLst>
          </p:cNvPr>
          <p:cNvSpPr txBox="1"/>
          <p:nvPr/>
        </p:nvSpPr>
        <p:spPr>
          <a:xfrm>
            <a:off x="660400" y="5098027"/>
            <a:ext cx="304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7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Puerto Montt </a:t>
            </a:r>
          </a:p>
          <a:p>
            <a:r>
              <a:rPr lang="es-ES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Quillota 175, escritório 701 </a:t>
            </a:r>
          </a:p>
          <a:p>
            <a:r>
              <a:rPr lang="es-ES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Edifício da Câmara de Comércio do Chile </a:t>
            </a:r>
          </a:p>
          <a:p>
            <a:r>
              <a:rPr lang="es-ES" sz="137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Construção, Puerto Montt </a:t>
            </a:r>
          </a:p>
          <a:p>
            <a:r>
              <a:rPr lang="es-ES" sz="137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Telefone: (+566) 5225865 </a:t>
            </a:r>
            <a:endParaRPr lang="es-CL" sz="137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29D53E-B2FF-4C72-AD5B-A289FF739DFF}"/>
              </a:ext>
            </a:extLst>
          </p:cNvPr>
          <p:cNvSpPr txBox="1"/>
          <p:nvPr/>
        </p:nvSpPr>
        <p:spPr>
          <a:xfrm>
            <a:off x="152400" y="3094419"/>
            <a:ext cx="49728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kern="2500" spc="3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ESCRITÓRIO PUERTO MONTT </a:t>
            </a:r>
            <a:endParaRPr lang="es-CL" sz="2500" i="1" kern="2500" spc="3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E416CF-E996-4B07-AB1B-C7064436DF27}"/>
              </a:ext>
            </a:extLst>
          </p:cNvPr>
          <p:cNvSpPr txBox="1"/>
          <p:nvPr/>
        </p:nvSpPr>
        <p:spPr>
          <a:xfrm>
            <a:off x="177800" y="3525054"/>
            <a:ext cx="5664200" cy="294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Transporte Aéreo e Marítimo da Zona Sul </a:t>
            </a:r>
          </a:p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Especialistas em carga refrigerada </a:t>
            </a:r>
          </a:p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Especializada na exportação marítima da indústria do salmão </a:t>
            </a:r>
          </a:p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Exportação e importação </a:t>
            </a:r>
          </a:p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Sistemas integrados </a:t>
            </a:r>
          </a:p>
          <a:p>
            <a:pPr>
              <a:lnSpc>
                <a:spcPct val="200000"/>
              </a:lnSpc>
            </a:pP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Transporte terrestre direto para Santiago </a:t>
            </a:r>
          </a:p>
          <a:p>
            <a:pPr>
              <a:lnSpc>
                <a:spcPct val="200000"/>
              </a:lnSpc>
            </a:pPr>
            <a:r>
              <a:rPr lang="es-ES" sz="13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</a:t>
            </a: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3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Afretamento</a:t>
            </a:r>
            <a:r>
              <a:rPr lang="es-ES" sz="13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CL" sz="13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F7D21A-B18C-48E1-9BFF-847204D9E300}"/>
              </a:ext>
            </a:extLst>
          </p:cNvPr>
          <p:cNvSpPr txBox="1"/>
          <p:nvPr/>
        </p:nvSpPr>
        <p:spPr>
          <a:xfrm>
            <a:off x="549832" y="1359578"/>
            <a:ext cx="218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Reconquista 513 Of. 3°A (CABA)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Buenos Aires, Argentina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Telefone: (5411) 5235-9830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AA514F-0BC2-4698-92F9-FE8234D413F0}"/>
              </a:ext>
            </a:extLst>
          </p:cNvPr>
          <p:cNvSpPr txBox="1"/>
          <p:nvPr/>
        </p:nvSpPr>
        <p:spPr>
          <a:xfrm>
            <a:off x="549832" y="4096097"/>
            <a:ext cx="218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Cll 61 # 5-44 OFC 102,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Bogotá, DC - Colômbia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Telefone: 57-1-7498380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26EB5B-EE87-473A-BD00-0F94EB3C6E00}"/>
              </a:ext>
            </a:extLst>
          </p:cNvPr>
          <p:cNvSpPr txBox="1"/>
          <p:nvPr/>
        </p:nvSpPr>
        <p:spPr>
          <a:xfrm>
            <a:off x="549832" y="5415866"/>
            <a:ext cx="24003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Av. Alberto del Campo nº 421 - Piso 8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Do. Edifício C Prime Tower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Magdalena del Mar, Lima - Peru.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 (511) 640-9610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4ACD67-694F-43AD-9D39-7F8DFDC01907}"/>
              </a:ext>
            </a:extLst>
          </p:cNvPr>
          <p:cNvSpPr txBox="1"/>
          <p:nvPr/>
        </p:nvSpPr>
        <p:spPr>
          <a:xfrm>
            <a:off x="3335990" y="2655119"/>
            <a:ext cx="218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 de maio, Ofício nº 604,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Montevidéu, Uruguai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 00598 2622 8828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D3E5F5-1BEE-4AF9-AE87-E1D34695A605}"/>
              </a:ext>
            </a:extLst>
          </p:cNvPr>
          <p:cNvSpPr txBox="1"/>
          <p:nvPr/>
        </p:nvSpPr>
        <p:spPr>
          <a:xfrm>
            <a:off x="3335990" y="4042336"/>
            <a:ext cx="26543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ES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Zona Comercial Coco Solito, </a:t>
            </a:r>
          </a:p>
          <a:p>
            <a:r>
              <a:rPr lang="es-ES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Bloco 23, Armazéns 7 e 8, </a:t>
            </a:r>
          </a:p>
          <a:p>
            <a:r>
              <a:rPr lang="es-ES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Zona livre de dois pontos </a:t>
            </a:r>
          </a:p>
          <a:p>
            <a:r>
              <a:rPr lang="es-ES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Apto: 0302-00010, Panamá. </a:t>
            </a:r>
            <a:endParaRPr lang="es-CL" sz="105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8E762-2B60-42C2-9CB5-8B5CC4E512E0}"/>
              </a:ext>
            </a:extLst>
          </p:cNvPr>
          <p:cNvSpPr txBox="1"/>
          <p:nvPr/>
        </p:nvSpPr>
        <p:spPr>
          <a:xfrm>
            <a:off x="3335990" y="5348626"/>
            <a:ext cx="24003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(AMEX LOGÍSTICA)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8200 NW 93rd Street,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Suíte 4. Medley, FL 33166 </a:t>
            </a:r>
          </a:p>
          <a:p>
            <a:r>
              <a:rPr lang="es-CL" sz="1050" dirty="0" err="1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 (+1305)235-6400 ramal 8001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3818EC-D3DF-409E-8B88-32E84AE5FA15}"/>
              </a:ext>
            </a:extLst>
          </p:cNvPr>
          <p:cNvSpPr txBox="1"/>
          <p:nvPr/>
        </p:nvSpPr>
        <p:spPr>
          <a:xfrm>
            <a:off x="288474" y="254000"/>
            <a:ext cx="46009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kern="2500" spc="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ESCRITÓRIOS </a:t>
            </a:r>
            <a:r>
              <a:rPr lang="es-ES" sz="2300" kern="2500" spc="30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NA REGIÃO </a:t>
            </a:r>
            <a:endParaRPr lang="es-CL" sz="2300" i="1" kern="2500" spc="300" dirty="0">
              <a:solidFill>
                <a:srgbClr val="D9282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F666F8-A6EF-7041-8F05-545ACA3EE8B9}"/>
              </a:ext>
            </a:extLst>
          </p:cNvPr>
          <p:cNvSpPr txBox="1"/>
          <p:nvPr/>
        </p:nvSpPr>
        <p:spPr>
          <a:xfrm>
            <a:off x="549832" y="2727837"/>
            <a:ext cx="218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Escritório principal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Rua Carneiro da Cunha, 1192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Saúde – São Paulo – SP – Brasil </a:t>
            </a:r>
          </a:p>
          <a:p>
            <a:r>
              <a:rPr lang="es-CL" sz="105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Telefone 55 11 50726337 </a:t>
            </a:r>
          </a:p>
        </p:txBody>
      </p:sp>
    </p:spTree>
    <p:extLst>
      <p:ext uri="{BB962C8B-B14F-4D97-AF65-F5344CB8AC3E}">
        <p14:creationId xmlns:p14="http://schemas.microsoft.com/office/powerpoint/2010/main" val="134846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FFC72CF-56D1-415B-AB53-6D058FBBC977}"/>
              </a:ext>
            </a:extLst>
          </p:cNvPr>
          <p:cNvSpPr txBox="1"/>
          <p:nvPr/>
        </p:nvSpPr>
        <p:spPr>
          <a:xfrm>
            <a:off x="1147843" y="2227733"/>
            <a:ext cx="65737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Serviço de embalagem, remoção e consolidação de cargas e armazenagem </a:t>
            </a:r>
          </a:p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 30 dias de folga. </a:t>
            </a:r>
          </a:p>
          <a:p>
            <a:endParaRPr lang="es-ES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874249-CB41-47B9-8BA5-0C43E45C62B9}"/>
              </a:ext>
            </a:extLst>
          </p:cNvPr>
          <p:cNvSpPr txBox="1"/>
          <p:nvPr/>
        </p:nvSpPr>
        <p:spPr>
          <a:xfrm>
            <a:off x="1147843" y="3390900"/>
            <a:ext cx="70309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Possuímos armazéns próprios de aproximadamente 3.000 m².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77C9AE-0F12-45D8-9F35-47F292BA7989}"/>
              </a:ext>
            </a:extLst>
          </p:cNvPr>
          <p:cNvSpPr txBox="1"/>
          <p:nvPr/>
        </p:nvSpPr>
        <p:spPr>
          <a:xfrm>
            <a:off x="1147843" y="1239593"/>
            <a:ext cx="7030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Estrategicamente localizado próximo ao Aeroporto Internacional de Miami (FL 33126) </a:t>
            </a:r>
          </a:p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os principais portos.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F3FE07-ACBF-4EA1-8FBA-31A67B87647D}"/>
              </a:ext>
            </a:extLst>
          </p:cNvPr>
          <p:cNvSpPr txBox="1"/>
          <p:nvPr/>
        </p:nvSpPr>
        <p:spPr>
          <a:xfrm>
            <a:off x="1097043" y="254000"/>
            <a:ext cx="657375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kern="25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ESCRITÓRIO NOS </a:t>
            </a:r>
            <a:r>
              <a:rPr lang="es-ES" sz="2300" kern="250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ESTADOS UNIDOS </a:t>
            </a:r>
            <a:r>
              <a:rPr lang="es-ES" sz="2300" kern="25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 </a:t>
            </a:r>
            <a:r>
              <a:rPr lang="es-ES" sz="2300" kern="2500" dirty="0">
                <a:solidFill>
                  <a:srgbClr val="D9282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s-ES" sz="2300" i="1" kern="25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Miami </a:t>
            </a:r>
            <a:endParaRPr lang="es-CL" sz="2300" i="1" kern="25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935013-C516-423F-A060-8FF46F742D94}"/>
              </a:ext>
            </a:extLst>
          </p:cNvPr>
          <p:cNvSpPr txBox="1"/>
          <p:nvPr/>
        </p:nvSpPr>
        <p:spPr>
          <a:xfrm>
            <a:off x="1147843" y="5579561"/>
            <a:ext cx="72468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Temos câmeras, serviço de fotografia e a opção de visualizar sua carga online via webcam.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0F8E70-F2AA-4433-B795-A5231B6A1255}"/>
              </a:ext>
            </a:extLst>
          </p:cNvPr>
          <p:cNvSpPr txBox="1"/>
          <p:nvPr/>
        </p:nvSpPr>
        <p:spPr>
          <a:xfrm>
            <a:off x="1147843" y="4432900"/>
            <a:ext cx="7030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Capacidade de armazenamento de carga: superdimensionada, </a:t>
            </a:r>
            <a:r>
              <a:rPr lang="es-ES" sz="13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perigosa</a:t>
            </a:r>
            <a:r>
              <a:rPr lang="es-ES" sz="13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e em trânsito. </a:t>
            </a:r>
            <a:endParaRPr lang="es-CL" sz="13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53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1113</Words>
  <Application>Microsoft Office PowerPoint</Application>
  <PresentationFormat>Apresentação na tela (4:3)</PresentationFormat>
  <Paragraphs>193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Open Sans Bold</vt:lpstr>
      <vt:lpstr>Open Sans Extrabold</vt:lpstr>
      <vt:lpstr>Open Sans Light</vt:lpstr>
      <vt:lpstr>Open Sans Semibold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Gina Ordenes Gallardo</dc:creator>
  <cp:lastModifiedBy>Luiz Figueira</cp:lastModifiedBy>
  <cp:revision>19</cp:revision>
  <dcterms:created xsi:type="dcterms:W3CDTF">2021-03-30T14:08:22Z</dcterms:created>
  <dcterms:modified xsi:type="dcterms:W3CDTF">2022-03-08T20:17:55Z</dcterms:modified>
</cp:coreProperties>
</file>